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7" r:id="rId6"/>
    <p:sldId id="259" r:id="rId7"/>
    <p:sldId id="265" r:id="rId8"/>
    <p:sldId id="260" r:id="rId9"/>
    <p:sldId id="266" r:id="rId10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05" autoAdjust="0"/>
  </p:normalViewPr>
  <p:slideViewPr>
    <p:cSldViewPr snapToGrid="0">
      <p:cViewPr varScale="1">
        <p:scale>
          <a:sx n="125" d="100"/>
          <a:sy n="125" d="100"/>
        </p:scale>
        <p:origin x="29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99279036444889"/>
          <c:y val="3.5179594727039583E-2"/>
          <c:w val="0.71497588291510461"/>
          <c:h val="0.34001493810708094"/>
        </c:manualLayout>
      </c:layout>
      <c:bar3DChart>
        <c:barDir val="bar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5939599"/>
        <c:axId val="224596095"/>
        <c:axId val="0"/>
      </c:bar3DChart>
      <c:catAx>
        <c:axId val="2115939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24596095"/>
        <c:crosses val="autoZero"/>
        <c:auto val="1"/>
        <c:lblAlgn val="ctr"/>
        <c:lblOffset val="100"/>
        <c:noMultiLvlLbl val="1"/>
      </c:catAx>
      <c:valAx>
        <c:axId val="2245960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15939599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iconchunking_colorful2">
  <dgm:title val="iconchunking_colorful2"/>
  <dgm:desc val="iconchunking_colorful2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05/8/layout/cycle2" loCatId="cycle" qsTypeId="urn:microsoft.com/office/officeart/2005/8/quickstyle/simple4" qsCatId="simple" csTypeId="urn:microsoft.com/office/officeart/2005/8/colors/iconchunking_colorful2" csCatId="other" phldr="1"/>
      <dgm:spPr/>
    </dgm:pt>
    <dgm:pt modelId="{4AF52931-E4CA-4429-AACB-B8747CDB2409}">
      <dgm:prSet phldrT="[Text]" custT="1"/>
      <dgm:spPr/>
      <dgm:t>
        <a:bodyPr/>
        <a:lstStyle/>
        <a:p>
          <a:r>
            <a:rPr lang="pl-PL" sz="1200" b="0" i="0" dirty="0">
              <a:solidFill>
                <a:schemeClr val="tx1"/>
              </a:solidFill>
            </a:rPr>
            <a:t>podpisać oświadczenie odnośnie ubezpieczenia OC i przesłać podpisany skan na adres:</a:t>
          </a:r>
        </a:p>
        <a:p>
          <a:r>
            <a:rPr lang="pl-PL" sz="1050" b="0" i="0" noProof="0" dirty="0">
              <a:solidFill>
                <a:schemeClr val="tx1"/>
              </a:solidFill>
            </a:rPr>
            <a:t>justyna.meller@cm.umk.cm.pl</a:t>
          </a:r>
          <a:endParaRPr lang="pl-PL" sz="1050" b="1" noProof="0" dirty="0">
            <a:solidFill>
              <a:schemeClr val="tx1"/>
            </a:solidFill>
          </a:endParaRPr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pl-PL" sz="1800" b="1" noProof="0" dirty="0">
            <a:solidFill>
              <a:schemeClr val="tx1"/>
            </a:solidFill>
          </a:endParaRPr>
        </a:p>
      </dgm:t>
    </dgm:pt>
    <dgm:pt modelId="{D86AF01C-9CBC-41F8-9354-48CD82BDFDC9}" type="sibTrans" cxnId="{F82329C8-C3B2-4E9B-9033-528488D72705}">
      <dgm:prSet custT="1"/>
      <dgm:spPr/>
      <dgm:t>
        <a:bodyPr rtlCol="0"/>
        <a:lstStyle/>
        <a:p>
          <a:pPr rtl="0"/>
          <a:endParaRPr lang="pl-PL" sz="1000" b="1" noProof="0" dirty="0">
            <a:solidFill>
              <a:schemeClr val="tx1"/>
            </a:solidFill>
          </a:endParaRPr>
        </a:p>
      </dgm:t>
    </dgm:pt>
    <dgm:pt modelId="{81BEB84D-9A77-49C6-9301-B3359FCAC75F}">
      <dgm:prSet phldrT="[Text]" custT="1"/>
      <dgm:spPr/>
      <dgm:t>
        <a:bodyPr/>
        <a:lstStyle/>
        <a:p>
          <a:r>
            <a:rPr lang="pl-PL" sz="1200" b="0" i="0" dirty="0">
              <a:solidFill>
                <a:schemeClr val="tx1"/>
              </a:solidFill>
            </a:rPr>
            <a:t>pobrać Dziennik praktyk od opiekuna praktyk</a:t>
          </a:r>
          <a:endParaRPr lang="pl-PL" sz="1200" b="1" noProof="0" dirty="0">
            <a:solidFill>
              <a:schemeClr val="tx1"/>
            </a:solidFill>
          </a:endParaRPr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pl-PL" sz="1800" b="1" noProof="0" dirty="0">
            <a:solidFill>
              <a:schemeClr val="tx1"/>
            </a:solidFill>
          </a:endParaRPr>
        </a:p>
      </dgm:t>
    </dgm:pt>
    <dgm:pt modelId="{5D260F18-25D2-4074-87F1-7E78DDA61C58}" type="sibTrans" cxnId="{420EF6C4-7321-43BE-A2FC-253606B1E06A}">
      <dgm:prSet custT="1"/>
      <dgm:spPr/>
      <dgm:t>
        <a:bodyPr rtlCol="0"/>
        <a:lstStyle/>
        <a:p>
          <a:pPr rtl="0"/>
          <a:endParaRPr lang="pl-PL" sz="1000" b="1" noProof="0" dirty="0">
            <a:solidFill>
              <a:schemeClr val="tx1"/>
            </a:solidFill>
          </a:endParaRPr>
        </a:p>
      </dgm:t>
    </dgm:pt>
    <dgm:pt modelId="{BFF9359E-E9B1-4B73-BACC-2C7988765B16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200" b="0" i="0" dirty="0">
              <a:solidFill>
                <a:schemeClr val="tx1"/>
              </a:solidFill>
            </a:rPr>
            <a:t>przygotować kopię badań lekarskich uprawniających do studiowania - jeśli nie posiadasz kopii to Dziekanat zapewne okaże się pomocny :)</a:t>
          </a:r>
          <a:endParaRPr lang="pl-PL" sz="1200" b="1" noProof="0" dirty="0">
            <a:solidFill>
              <a:schemeClr val="tx1"/>
            </a:solidFill>
          </a:endParaRPr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pl-PL" sz="1800" b="1" noProof="0" dirty="0">
            <a:solidFill>
              <a:schemeClr val="tx1"/>
            </a:solidFill>
          </a:endParaRPr>
        </a:p>
      </dgm:t>
    </dgm:pt>
    <dgm:pt modelId="{1CEF1965-C516-4C44-BAE3-2FA3F5116930}" type="sibTrans" cxnId="{516EC545-1971-48B3-978C-4756FCDCCFD9}">
      <dgm:prSet custT="1"/>
      <dgm:spPr/>
      <dgm:t>
        <a:bodyPr rtlCol="0"/>
        <a:lstStyle/>
        <a:p>
          <a:pPr rtl="0"/>
          <a:endParaRPr lang="pl-PL" sz="1000" b="1" noProof="0" dirty="0">
            <a:solidFill>
              <a:schemeClr val="tx1"/>
            </a:solidFill>
          </a:endParaRPr>
        </a:p>
      </dgm:t>
    </dgm:pt>
    <dgm:pt modelId="{CFF0578C-D7F7-460F-9A5B-2648300DC722}" type="pres">
      <dgm:prSet presAssocID="{C7720856-93F0-4CC7-B7FD-2466914A11D4}" presName="cycle" presStyleCnt="0">
        <dgm:presLayoutVars>
          <dgm:dir/>
          <dgm:resizeHandles val="exact"/>
        </dgm:presLayoutVars>
      </dgm:prSet>
      <dgm:spPr/>
    </dgm:pt>
    <dgm:pt modelId="{8B117542-81F1-4B92-82EC-908599DD2023}" type="pres">
      <dgm:prSet presAssocID="{4AF52931-E4CA-4429-AACB-B8747CDB2409}" presName="node" presStyleLbl="node1" presStyleIdx="0" presStyleCnt="3" custScaleX="130914" custScaleY="106128">
        <dgm:presLayoutVars>
          <dgm:bulletEnabled val="1"/>
        </dgm:presLayoutVars>
      </dgm:prSet>
      <dgm:spPr/>
    </dgm:pt>
    <dgm:pt modelId="{67719278-2171-45C5-8BB2-FABF7B5A3B82}" type="pres">
      <dgm:prSet presAssocID="{D86AF01C-9CBC-41F8-9354-48CD82BDFDC9}" presName="sibTrans" presStyleLbl="sibTrans2D1" presStyleIdx="0" presStyleCnt="3" custScaleX="177819" custScaleY="31325" custLinFactNeighborX="1799" custLinFactNeighborY="7223"/>
      <dgm:spPr/>
    </dgm:pt>
    <dgm:pt modelId="{53536233-896B-4CD6-A80D-AA07A5344EF9}" type="pres">
      <dgm:prSet presAssocID="{D86AF01C-9CBC-41F8-9354-48CD82BDFDC9}" presName="connectorText" presStyleLbl="sibTrans2D1" presStyleIdx="0" presStyleCnt="3"/>
      <dgm:spPr/>
    </dgm:pt>
    <dgm:pt modelId="{12634DEF-EB28-4610-9B13-DE68830D508A}" type="pres">
      <dgm:prSet presAssocID="{81BEB84D-9A77-49C6-9301-B3359FCAC75F}" presName="node" presStyleLbl="node1" presStyleIdx="1" presStyleCnt="3" custScaleX="105689" custRadScaleRad="99216" custRadScaleInc="-402">
        <dgm:presLayoutVars>
          <dgm:bulletEnabled val="1"/>
        </dgm:presLayoutVars>
      </dgm:prSet>
      <dgm:spPr/>
    </dgm:pt>
    <dgm:pt modelId="{451E4303-6F5A-46C2-8C5B-2FE1AE9ACF6C}" type="pres">
      <dgm:prSet presAssocID="{5D260F18-25D2-4074-87F1-7E78DDA61C58}" presName="sibTrans" presStyleLbl="sibTrans2D1" presStyleIdx="1" presStyleCnt="3" custScaleX="171041" custScaleY="33148" custLinFactNeighborX="-5417" custLinFactNeighborY="-8712"/>
      <dgm:spPr/>
    </dgm:pt>
    <dgm:pt modelId="{6D33CD08-0864-4178-A749-D36E082CFD38}" type="pres">
      <dgm:prSet presAssocID="{5D260F18-25D2-4074-87F1-7E78DDA61C58}" presName="connectorText" presStyleLbl="sibTrans2D1" presStyleIdx="1" presStyleCnt="3"/>
      <dgm:spPr/>
    </dgm:pt>
    <dgm:pt modelId="{50F60CD2-A400-4158-B8EA-358853D7B1C9}" type="pres">
      <dgm:prSet presAssocID="{BFF9359E-E9B1-4B73-BACC-2C7988765B16}" presName="node" presStyleLbl="node1" presStyleIdx="2" presStyleCnt="3" custScaleX="111710" custRadScaleRad="116378" custRadScaleInc="8277">
        <dgm:presLayoutVars>
          <dgm:bulletEnabled val="1"/>
        </dgm:presLayoutVars>
      </dgm:prSet>
      <dgm:spPr/>
    </dgm:pt>
    <dgm:pt modelId="{D0B7038B-092B-4802-840E-2BFF28F2E64A}" type="pres">
      <dgm:prSet presAssocID="{1CEF1965-C516-4C44-BAE3-2FA3F5116930}" presName="sibTrans" presStyleLbl="sibTrans2D1" presStyleIdx="2" presStyleCnt="3" custScaleX="166929" custScaleY="32815"/>
      <dgm:spPr/>
    </dgm:pt>
    <dgm:pt modelId="{CE36E7EA-50B1-499B-83FF-3F87779BA0A2}" type="pres">
      <dgm:prSet presAssocID="{1CEF1965-C516-4C44-BAE3-2FA3F5116930}" presName="connectorText" presStyleLbl="sibTrans2D1" presStyleIdx="2" presStyleCnt="3"/>
      <dgm:spPr/>
    </dgm:pt>
  </dgm:ptLst>
  <dgm:cxnLst>
    <dgm:cxn modelId="{A0728000-2279-4A19-A82D-A826DB9B36C1}" type="presOf" srcId="{5D260F18-25D2-4074-87F1-7E78DDA61C58}" destId="{451E4303-6F5A-46C2-8C5B-2FE1AE9ACF6C}" srcOrd="0" destOrd="0" presId="urn:microsoft.com/office/officeart/2005/8/layout/cycle2"/>
    <dgm:cxn modelId="{CB0CD716-BE90-4C78-91C1-59C04F4FDB51}" type="presOf" srcId="{81BEB84D-9A77-49C6-9301-B3359FCAC75F}" destId="{12634DEF-EB28-4610-9B13-DE68830D508A}" srcOrd="0" destOrd="0" presId="urn:microsoft.com/office/officeart/2005/8/layout/cycle2"/>
    <dgm:cxn modelId="{EED47825-64DE-4FF4-BCE1-560F4408EBB4}" type="presOf" srcId="{5D260F18-25D2-4074-87F1-7E78DDA61C58}" destId="{6D33CD08-0864-4178-A749-D36E082CFD38}" srcOrd="1" destOrd="0" presId="urn:microsoft.com/office/officeart/2005/8/layout/cycle2"/>
    <dgm:cxn modelId="{6FF33332-DDAB-48AD-9B79-B062E942A55C}" type="presOf" srcId="{1CEF1965-C516-4C44-BAE3-2FA3F5116930}" destId="{CE36E7EA-50B1-499B-83FF-3F87779BA0A2}" srcOrd="1" destOrd="0" presId="urn:microsoft.com/office/officeart/2005/8/layout/cycle2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56C92372-A108-498D-9874-AC1A6826DA72}" type="presOf" srcId="{D86AF01C-9CBC-41F8-9354-48CD82BDFDC9}" destId="{53536233-896B-4CD6-A80D-AA07A5344EF9}" srcOrd="1" destOrd="0" presId="urn:microsoft.com/office/officeart/2005/8/layout/cycle2"/>
    <dgm:cxn modelId="{7E86857E-526C-4D85-A2E5-3C8D05F48364}" type="presOf" srcId="{D86AF01C-9CBC-41F8-9354-48CD82BDFDC9}" destId="{67719278-2171-45C5-8BB2-FABF7B5A3B82}" srcOrd="0" destOrd="0" presId="urn:microsoft.com/office/officeart/2005/8/layout/cycle2"/>
    <dgm:cxn modelId="{97371ABD-A918-4AEC-AD4C-70A9070B734E}" type="presOf" srcId="{4AF52931-E4CA-4429-AACB-B8747CDB2409}" destId="{8B117542-81F1-4B92-82EC-908599DD2023}" srcOrd="0" destOrd="0" presId="urn:microsoft.com/office/officeart/2005/8/layout/cycle2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240427CE-5503-4507-9AAB-5AAB0CA5D52B}" type="presOf" srcId="{1CEF1965-C516-4C44-BAE3-2FA3F5116930}" destId="{D0B7038B-092B-4802-840E-2BFF28F2E64A}" srcOrd="0" destOrd="0" presId="urn:microsoft.com/office/officeart/2005/8/layout/cycle2"/>
    <dgm:cxn modelId="{FF3D82D2-C4A7-4774-8B1C-248DC3678276}" type="presOf" srcId="{C7720856-93F0-4CC7-B7FD-2466914A11D4}" destId="{CFF0578C-D7F7-460F-9A5B-2648300DC722}" srcOrd="0" destOrd="0" presId="urn:microsoft.com/office/officeart/2005/8/layout/cycle2"/>
    <dgm:cxn modelId="{A1A031E7-A00E-44B1-A212-67C595705CD6}" type="presOf" srcId="{BFF9359E-E9B1-4B73-BACC-2C7988765B16}" destId="{50F60CD2-A400-4158-B8EA-358853D7B1C9}" srcOrd="0" destOrd="0" presId="urn:microsoft.com/office/officeart/2005/8/layout/cycle2"/>
    <dgm:cxn modelId="{0E34F841-E9AD-4604-92E3-557E9A2E2DC8}" type="presParOf" srcId="{CFF0578C-D7F7-460F-9A5B-2648300DC722}" destId="{8B117542-81F1-4B92-82EC-908599DD2023}" srcOrd="0" destOrd="0" presId="urn:microsoft.com/office/officeart/2005/8/layout/cycle2"/>
    <dgm:cxn modelId="{E4519218-3D53-4F8D-8C4F-0C0DA02BAB8B}" type="presParOf" srcId="{CFF0578C-D7F7-460F-9A5B-2648300DC722}" destId="{67719278-2171-45C5-8BB2-FABF7B5A3B82}" srcOrd="1" destOrd="0" presId="urn:microsoft.com/office/officeart/2005/8/layout/cycle2"/>
    <dgm:cxn modelId="{3E9D4B5F-9CEF-4D23-88C4-5FF4FF3269E0}" type="presParOf" srcId="{67719278-2171-45C5-8BB2-FABF7B5A3B82}" destId="{53536233-896B-4CD6-A80D-AA07A5344EF9}" srcOrd="0" destOrd="0" presId="urn:microsoft.com/office/officeart/2005/8/layout/cycle2"/>
    <dgm:cxn modelId="{1241BBAC-69D4-456F-9605-0D846A59B72A}" type="presParOf" srcId="{CFF0578C-D7F7-460F-9A5B-2648300DC722}" destId="{12634DEF-EB28-4610-9B13-DE68830D508A}" srcOrd="2" destOrd="0" presId="urn:microsoft.com/office/officeart/2005/8/layout/cycle2"/>
    <dgm:cxn modelId="{5F1D60F0-8BA8-41A8-AC7C-92C1066D1DDD}" type="presParOf" srcId="{CFF0578C-D7F7-460F-9A5B-2648300DC722}" destId="{451E4303-6F5A-46C2-8C5B-2FE1AE9ACF6C}" srcOrd="3" destOrd="0" presId="urn:microsoft.com/office/officeart/2005/8/layout/cycle2"/>
    <dgm:cxn modelId="{8A3E6818-6B35-49E0-86C2-A442762263F6}" type="presParOf" srcId="{451E4303-6F5A-46C2-8C5B-2FE1AE9ACF6C}" destId="{6D33CD08-0864-4178-A749-D36E082CFD38}" srcOrd="0" destOrd="0" presId="urn:microsoft.com/office/officeart/2005/8/layout/cycle2"/>
    <dgm:cxn modelId="{C0E34703-C6B3-4A5D-9892-6A00CCA18C50}" type="presParOf" srcId="{CFF0578C-D7F7-460F-9A5B-2648300DC722}" destId="{50F60CD2-A400-4158-B8EA-358853D7B1C9}" srcOrd="4" destOrd="0" presId="urn:microsoft.com/office/officeart/2005/8/layout/cycle2"/>
    <dgm:cxn modelId="{02F47AFD-15BA-4F2E-B4D5-8FD507D16485}" type="presParOf" srcId="{CFF0578C-D7F7-460F-9A5B-2648300DC722}" destId="{D0B7038B-092B-4802-840E-2BFF28F2E64A}" srcOrd="5" destOrd="0" presId="urn:microsoft.com/office/officeart/2005/8/layout/cycle2"/>
    <dgm:cxn modelId="{1C2BD235-BEAA-4000-B1CB-8E2C34346DC4}" type="presParOf" srcId="{D0B7038B-092B-4802-840E-2BFF28F2E64A}" destId="{CE36E7EA-50B1-499B-83FF-3F87779BA0A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17542-81F1-4B92-82EC-908599DD2023}">
      <dsp:nvSpPr>
        <dsp:cNvPr id="0" name=""/>
        <dsp:cNvSpPr/>
      </dsp:nvSpPr>
      <dsp:spPr>
        <a:xfrm>
          <a:off x="2212851" y="-27954"/>
          <a:ext cx="2443030" cy="198049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i="0" kern="1200" dirty="0">
              <a:solidFill>
                <a:schemeClr val="tx1"/>
              </a:solidFill>
            </a:rPr>
            <a:t>podpisać oświadczenie odnośnie ubezpieczenia OC i przesłać podpisany skan na adres: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50" b="0" i="0" kern="1200" noProof="0" dirty="0">
              <a:solidFill>
                <a:schemeClr val="tx1"/>
              </a:solidFill>
            </a:rPr>
            <a:t>justyna.meller@cm.umk.cm.pl</a:t>
          </a:r>
          <a:endParaRPr lang="pl-PL" sz="1050" b="1" kern="1200" noProof="0" dirty="0">
            <a:solidFill>
              <a:schemeClr val="tx1"/>
            </a:solidFill>
          </a:endParaRPr>
        </a:p>
      </dsp:txBody>
      <dsp:txXfrm>
        <a:off x="2570624" y="262082"/>
        <a:ext cx="1727484" cy="1400418"/>
      </dsp:txXfrm>
    </dsp:sp>
    <dsp:sp modelId="{67719278-2171-45C5-8BB2-FABF7B5A3B82}">
      <dsp:nvSpPr>
        <dsp:cNvPr id="0" name=""/>
        <dsp:cNvSpPr/>
      </dsp:nvSpPr>
      <dsp:spPr>
        <a:xfrm rot="3600613">
          <a:off x="3775228" y="2144738"/>
          <a:ext cx="759814" cy="1972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b="1" kern="1200" noProof="0" dirty="0">
            <a:solidFill>
              <a:schemeClr val="tx1"/>
            </a:solidFill>
          </a:endParaRPr>
        </a:p>
      </dsp:txBody>
      <dsp:txXfrm>
        <a:off x="3790029" y="2158565"/>
        <a:ext cx="700627" cy="118375"/>
      </dsp:txXfrm>
    </dsp:sp>
    <dsp:sp modelId="{12634DEF-EB28-4610-9B13-DE68830D508A}">
      <dsp:nvSpPr>
        <dsp:cNvPr id="0" name=""/>
        <dsp:cNvSpPr/>
      </dsp:nvSpPr>
      <dsp:spPr>
        <a:xfrm>
          <a:off x="3841451" y="2443370"/>
          <a:ext cx="1972298" cy="1866133"/>
        </a:xfrm>
        <a:prstGeom prst="ellipse">
          <a:avLst/>
        </a:prstGeom>
        <a:gradFill rotWithShape="0">
          <a:gsLst>
            <a:gs pos="0">
              <a:schemeClr val="accent2">
                <a:hueOff val="-2187096"/>
                <a:satOff val="-4210"/>
                <a:lumOff val="29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187096"/>
                <a:satOff val="-4210"/>
                <a:lumOff val="29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187096"/>
                <a:satOff val="-4210"/>
                <a:lumOff val="29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i="0" kern="1200" dirty="0">
              <a:solidFill>
                <a:schemeClr val="tx1"/>
              </a:solidFill>
            </a:rPr>
            <a:t>pobrać Dziennik praktyk od opiekuna praktyk</a:t>
          </a:r>
          <a:endParaRPr lang="pl-PL" sz="1200" b="1" kern="1200" noProof="0" dirty="0">
            <a:solidFill>
              <a:schemeClr val="tx1"/>
            </a:solidFill>
          </a:endParaRPr>
        </a:p>
      </dsp:txBody>
      <dsp:txXfrm>
        <a:off x="4130287" y="2716659"/>
        <a:ext cx="1394626" cy="1319555"/>
      </dsp:txXfrm>
    </dsp:sp>
    <dsp:sp modelId="{451E4303-6F5A-46C2-8C5B-2FE1AE9ACF6C}">
      <dsp:nvSpPr>
        <dsp:cNvPr id="0" name=""/>
        <dsp:cNvSpPr/>
      </dsp:nvSpPr>
      <dsp:spPr>
        <a:xfrm rot="10800003">
          <a:off x="2806408" y="3217179"/>
          <a:ext cx="970336" cy="2087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2187096"/>
                <a:satOff val="-4210"/>
                <a:lumOff val="29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187096"/>
                <a:satOff val="-4210"/>
                <a:lumOff val="29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187096"/>
                <a:satOff val="-4210"/>
                <a:lumOff val="29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b="1" kern="1200" noProof="0" dirty="0">
            <a:solidFill>
              <a:schemeClr val="tx1"/>
            </a:solidFill>
          </a:endParaRPr>
        </a:p>
      </dsp:txBody>
      <dsp:txXfrm rot="10800000">
        <a:off x="2869040" y="3258933"/>
        <a:ext cx="907704" cy="125264"/>
      </dsp:txXfrm>
    </dsp:sp>
    <dsp:sp modelId="{50F60CD2-A400-4158-B8EA-358853D7B1C9}">
      <dsp:nvSpPr>
        <dsp:cNvPr id="0" name=""/>
        <dsp:cNvSpPr/>
      </dsp:nvSpPr>
      <dsp:spPr>
        <a:xfrm>
          <a:off x="686393" y="2443367"/>
          <a:ext cx="2084658" cy="1866133"/>
        </a:xfrm>
        <a:prstGeom prst="ellipse">
          <a:avLst/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b="0" i="0" kern="1200" dirty="0">
              <a:solidFill>
                <a:schemeClr val="tx1"/>
              </a:solidFill>
            </a:rPr>
            <a:t>przygotować kopię badań lekarskich uprawniających do studiowania - jeśli nie posiadasz kopii to Dziekanat zapewne okaże się pomocny :)</a:t>
          </a:r>
          <a:endParaRPr lang="pl-PL" sz="1200" b="1" kern="1200" noProof="0" dirty="0">
            <a:solidFill>
              <a:schemeClr val="tx1"/>
            </a:solidFill>
          </a:endParaRPr>
        </a:p>
      </dsp:txBody>
      <dsp:txXfrm>
        <a:off x="991684" y="2716656"/>
        <a:ext cx="1474076" cy="1319555"/>
      </dsp:txXfrm>
    </dsp:sp>
    <dsp:sp modelId="{D0B7038B-092B-4802-840E-2BFF28F2E64A}">
      <dsp:nvSpPr>
        <dsp:cNvPr id="0" name=""/>
        <dsp:cNvSpPr/>
      </dsp:nvSpPr>
      <dsp:spPr>
        <a:xfrm rot="18314521">
          <a:off x="2133408" y="2112867"/>
          <a:ext cx="830079" cy="2066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b="1" kern="1200" noProof="0" dirty="0">
            <a:solidFill>
              <a:schemeClr val="tx1"/>
            </a:solidFill>
          </a:endParaRPr>
        </a:p>
      </dsp:txBody>
      <dsp:txXfrm>
        <a:off x="2146520" y="2179521"/>
        <a:ext cx="768077" cy="124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pxhere.com/pl/photo/1569317" TargetMode="External"/><Relationship Id="rId1" Type="http://schemas.openxmlformats.org/officeDocument/2006/relationships/image" Target="../media/image7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Obraz 2">
          <a:extLst xmlns:a="http://schemas.openxmlformats.org/drawingml/2006/main">
            <a:ext uri="{FF2B5EF4-FFF2-40B4-BE49-F238E27FC236}">
              <a16:creationId xmlns:a16="http://schemas.microsoft.com/office/drawing/2014/main" id="{25F551D8-1F6B-4352-95E6-B8098436EE3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837473B0-CC2E-450A-ABE3-18F120FF3D39}">
              <a1611:picAttrSrcUrl xmlns:a1611="http://schemas.microsoft.com/office/drawing/2016/11/main" r:i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5240000" cy="10162032"/>
        </a:xfrm>
        <a:prstGeom xmlns:a="http://schemas.openxmlformats.org/drawingml/2006/main" prst="rect">
          <a:avLst/>
        </a:prstGeom>
        <a:effectLst xmlns:a="http://schemas.openxmlformats.org/drawingml/2006/main">
          <a:glow rad="127000">
            <a:srgbClr val="92D050">
              <a:alpha val="98000"/>
            </a:srgbClr>
          </a:glow>
        </a:effec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4B933156-8C35-4A09-BC4F-8876063934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3FC20DE-82AA-4D54-8F1E-2FBD37CB67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33207-6C56-493A-BB36-488B036F6A8F}" type="datetime1">
              <a:rPr lang="pl-PL" smtClean="0"/>
              <a:t>26.04.2023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5DB2895-3ECB-4240-8D85-0DC30AD9E3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AA5A7B6-F165-4DA7-A5A6-FAD9BD1924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C9AD5-E965-4A9B-B7CF-73060D11C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0095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AF07E-D9D4-4940-A341-807749EEF6C6}" type="datetime1">
              <a:rPr lang="pl-PL" noProof="0" smtClean="0"/>
              <a:pPr/>
              <a:t>26.04.2023</a:t>
            </a:fld>
            <a:endParaRPr lang="pl-PL" noProof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2D5E0-D2FA-4875-8E3B-EBA43A343D71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5019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2D5E0-D2FA-4875-8E3B-EBA43A343D71}" type="slidenum">
              <a:rPr lang="pl-PL" noProof="0" smtClean="0"/>
              <a:t>1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303063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2D5E0-D2FA-4875-8E3B-EBA43A343D7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0850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2D5E0-D2FA-4875-8E3B-EBA43A343D71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690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2D5E0-D2FA-4875-8E3B-EBA43A343D7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3325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751012" y="1300785"/>
            <a:ext cx="8689976" cy="2509213"/>
          </a:xfrm>
        </p:spPr>
        <p:txBody>
          <a:bodyPr rtlCol="0" anchor="b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28B6D3-E88A-4553-8ACF-DFB009CF4499}" type="datetime1">
              <a:rPr lang="pl-PL" noProof="0" smtClean="0"/>
              <a:t>26.04.2023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287403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0" advTm="7000">
        <p159:morph option="byObject"/>
      </p:transition>
    </mc:Choice>
    <mc:Fallback xmlns="">
      <p:transition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zny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13794" y="4289374"/>
            <a:ext cx="10364432" cy="81161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5108728"/>
            <a:ext cx="10364452" cy="682472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E98BFF-FE68-477B-B517-8C376BB7F8A6}" type="datetime1">
              <a:rPr lang="pl-PL" noProof="0" smtClean="0"/>
              <a:t>26.04.2023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576979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0" advTm="7000">
        <p159:morph option="byObject"/>
      </p:transition>
    </mc:Choice>
    <mc:Fallback xmlns="">
      <p:transition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13774" y="609599"/>
            <a:ext cx="10364452" cy="3427245"/>
          </a:xfrm>
        </p:spPr>
        <p:txBody>
          <a:bodyPr rtlCol="0" anchor="ctr"/>
          <a:lstStyle>
            <a:lvl1pPr algn="ctr">
              <a:defRPr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913775" y="4204821"/>
            <a:ext cx="10364452" cy="1586380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2CACE5-0FFB-4377-B7DA-19876D38670D}" type="datetime1">
              <a:rPr lang="pl-PL" noProof="0" smtClean="0"/>
              <a:t>26.04.2023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12422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0" advTm="7000">
        <p159:morph option="byObject"/>
      </p:transition>
    </mc:Choice>
    <mc:Fallback xmlns="">
      <p:transition advTm="7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446212" y="609600"/>
            <a:ext cx="9302752" cy="299290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2" name="Tekst — symbol zastępczy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610032"/>
            <a:ext cx="8752299" cy="59478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4372796"/>
            <a:ext cx="10364452" cy="142105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6F44C5-FCE7-44E1-8C5D-96FE2A4F54ED}" type="datetime1">
              <a:rPr lang="pl-PL" noProof="0" smtClean="0"/>
              <a:t>26.04.2023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3" name="Pole tekstowe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pl-PL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l-PL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610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0" advTm="7000">
        <p159:morph option="byObject"/>
      </p:transition>
    </mc:Choice>
    <mc:Fallback xmlns="">
      <p:transition advTm="7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13775" y="2138721"/>
            <a:ext cx="10364452" cy="2511835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913775" y="4662335"/>
            <a:ext cx="10364452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2DB347-C374-4235-9368-517396001E1B}" type="datetime1">
              <a:rPr lang="pl-PL" noProof="0" smtClean="0"/>
              <a:t>26.04.2023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79213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0" advTm="7000">
        <p159:morph option="byObject"/>
      </p:transition>
    </mc:Choice>
    <mc:Fallback xmlns="">
      <p:transition advTm="7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ytuł 1"/>
          <p:cNvSpPr>
            <a:spLocks noGrp="1"/>
          </p:cNvSpPr>
          <p:nvPr>
            <p:ph type="title" hasCustomPrompt="1"/>
          </p:nvPr>
        </p:nvSpPr>
        <p:spPr>
          <a:xfrm>
            <a:off x="913774" y="609600"/>
            <a:ext cx="10364452" cy="1605094"/>
          </a:xfrm>
        </p:spPr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7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913774" y="2367093"/>
            <a:ext cx="3298976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8" name="Tekst — symbol zastępczy 3"/>
          <p:cNvSpPr>
            <a:spLocks noGrp="1"/>
          </p:cNvSpPr>
          <p:nvPr>
            <p:ph type="body" sz="half" idx="15" hasCustomPrompt="1"/>
          </p:nvPr>
        </p:nvSpPr>
        <p:spPr>
          <a:xfrm>
            <a:off x="913774" y="2943355"/>
            <a:ext cx="3298976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9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4452389" y="2367093"/>
            <a:ext cx="329152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10" name="Tekst — symbol zastępczy 3"/>
          <p:cNvSpPr>
            <a:spLocks noGrp="1"/>
          </p:cNvSpPr>
          <p:nvPr>
            <p:ph type="body" sz="half" idx="16" hasCustomPrompt="1"/>
          </p:nvPr>
        </p:nvSpPr>
        <p:spPr>
          <a:xfrm>
            <a:off x="4441348" y="2943355"/>
            <a:ext cx="3303351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11" name="Tekst — symbol zastępczy 4"/>
          <p:cNvSpPr>
            <a:spLocks noGrp="1"/>
          </p:cNvSpPr>
          <p:nvPr>
            <p:ph type="body" sz="quarter" idx="13" hasCustomPrompt="1"/>
          </p:nvPr>
        </p:nvSpPr>
        <p:spPr>
          <a:xfrm>
            <a:off x="7973298" y="2367093"/>
            <a:ext cx="33049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12" name="Tekst — symbol zastępczy 3"/>
          <p:cNvSpPr>
            <a:spLocks noGrp="1"/>
          </p:cNvSpPr>
          <p:nvPr>
            <p:ph type="body" sz="half" idx="17" hasCustomPrompt="1"/>
          </p:nvPr>
        </p:nvSpPr>
        <p:spPr>
          <a:xfrm>
            <a:off x="7973298" y="2943355"/>
            <a:ext cx="3304928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067033-C5C7-40E1-8EFE-1F3B66CF43C1}" type="datetime1">
              <a:rPr lang="pl-PL" noProof="0" smtClean="0"/>
              <a:t>26.04.2023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188399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0" advTm="7000">
        <p159:morph option="byObject"/>
      </p:transition>
    </mc:Choice>
    <mc:Fallback xmlns="">
      <p:transition advTm="7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ytuł 1"/>
          <p:cNvSpPr>
            <a:spLocks noGrp="1"/>
          </p:cNvSpPr>
          <p:nvPr>
            <p:ph type="title" hasCustomPrompt="1"/>
          </p:nvPr>
        </p:nvSpPr>
        <p:spPr>
          <a:xfrm>
            <a:off x="913774" y="610772"/>
            <a:ext cx="10364452" cy="1603922"/>
          </a:xfrm>
        </p:spPr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9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913774" y="4204820"/>
            <a:ext cx="3296409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20" name="Obraz — symbol zastępczy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1" name="Tekst — symbol zastępczy 3"/>
          <p:cNvSpPr>
            <a:spLocks noGrp="1"/>
          </p:cNvSpPr>
          <p:nvPr>
            <p:ph type="body" sz="half" idx="18" hasCustomPrompt="1"/>
          </p:nvPr>
        </p:nvSpPr>
        <p:spPr>
          <a:xfrm>
            <a:off x="913774" y="4781082"/>
            <a:ext cx="3296409" cy="101011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22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59" y="4204820"/>
            <a:ext cx="33018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23" name="Obraz — symbol zastępczy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4" name="Tekst — symbol zastępczy 3"/>
          <p:cNvSpPr>
            <a:spLocks noGrp="1"/>
          </p:cNvSpPr>
          <p:nvPr>
            <p:ph type="body" sz="half" idx="19" hasCustomPrompt="1"/>
          </p:nvPr>
        </p:nvSpPr>
        <p:spPr>
          <a:xfrm>
            <a:off x="4441348" y="4781080"/>
            <a:ext cx="3303352" cy="101011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25" name="Tekst — symbol zastępczy 4"/>
          <p:cNvSpPr>
            <a:spLocks noGrp="1"/>
          </p:cNvSpPr>
          <p:nvPr>
            <p:ph type="body" sz="quarter" idx="13" hasCustomPrompt="1"/>
          </p:nvPr>
        </p:nvSpPr>
        <p:spPr>
          <a:xfrm>
            <a:off x="7973298" y="4204820"/>
            <a:ext cx="330068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26" name="Obraz — symbol zastępczy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7" name="Tekst — symbol zastępczy 3"/>
          <p:cNvSpPr>
            <a:spLocks noGrp="1"/>
          </p:cNvSpPr>
          <p:nvPr>
            <p:ph type="body" sz="half" idx="20" hasCustomPrompt="1"/>
          </p:nvPr>
        </p:nvSpPr>
        <p:spPr>
          <a:xfrm>
            <a:off x="7973173" y="4781078"/>
            <a:ext cx="3305053" cy="101012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EB1807-CFFC-435F-9A08-85CCE3051EA5}" type="datetime1">
              <a:rPr lang="pl-PL" noProof="0" smtClean="0"/>
              <a:t>26.04.2023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797418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0" advTm="7000">
        <p159:morph option="byObject"/>
      </p:transition>
    </mc:Choice>
    <mc:Fallback xmlns="">
      <p:transition advTm="7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1" name="Tekst pionowy — symbol zastępczy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913775" y="2367093"/>
            <a:ext cx="10364452" cy="3424107"/>
          </a:xfrm>
        </p:spPr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5FF5CF-CE8A-4542-B0F1-7D1E022FFBF5}" type="datetime1">
              <a:rPr lang="pl-PL" noProof="0" smtClean="0"/>
              <a:t>26.04.2023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339669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0" advTm="7000">
        <p159:morph option="byObject"/>
      </p:transition>
    </mc:Choice>
    <mc:Fallback xmlns="">
      <p:transition advTm="7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609601"/>
            <a:ext cx="2553326" cy="518159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8" name="Tekst pionowy — symbol zastępczy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913775" y="609601"/>
            <a:ext cx="7658724" cy="5181599"/>
          </a:xfrm>
        </p:spPr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4E0EC6-4FBF-4D09-818B-594BAC2C1DEC}" type="datetime1">
              <a:rPr lang="pl-PL" noProof="0" smtClean="0"/>
              <a:t>26.04.2023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555640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0" advTm="7000">
        <p159:morph option="byObject"/>
      </p:transition>
    </mc:Choice>
    <mc:Fallback xmlns="">
      <p:transition advTm="7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5B75F7-E913-47AC-BDA0-0C801DCD6433}" type="datetime1">
              <a:rPr lang="pl-PL" noProof="0" smtClean="0"/>
              <a:t>26.04.2023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024972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0" advTm="7000">
        <p159:morph option="byObject"/>
      </p:transition>
    </mc:Choice>
    <mc:Fallback xmlns="">
      <p:transition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2" name="Zawartość — symbol zastępczy 2"/>
          <p:cNvSpPr>
            <a:spLocks noGrp="1"/>
          </p:cNvSpPr>
          <p:nvPr>
            <p:ph sz="quarter" idx="13" hasCustomPrompt="1"/>
          </p:nvPr>
        </p:nvSpPr>
        <p:spPr>
          <a:xfrm>
            <a:off x="913774" y="2367092"/>
            <a:ext cx="10363826" cy="3424107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201AAC-DB73-49F3-A19F-5433ADCC5738}" type="datetime1">
              <a:rPr lang="pl-PL" noProof="0" smtClean="0"/>
              <a:t>26.04.2023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062707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0" advTm="7000">
        <p159:morph option="byObject"/>
      </p:transition>
    </mc:Choice>
    <mc:Fallback xmlns="">
      <p:transition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13774" y="828563"/>
            <a:ext cx="10351752" cy="2736819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913774" y="3657457"/>
            <a:ext cx="10351752" cy="1368183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90AFFC-D9B6-4E2A-8AA7-8AB52878BF07}" type="datetime1">
              <a:rPr lang="pl-PL" noProof="0" smtClean="0"/>
              <a:t>26.04.2023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875351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0" advTm="7000">
        <p159:morph option="byObject"/>
      </p:transition>
    </mc:Choice>
    <mc:Fallback xmlns="">
      <p:transition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ytuł 1"/>
          <p:cNvSpPr>
            <a:spLocks noGrp="1"/>
          </p:cNvSpPr>
          <p:nvPr>
            <p:ph type="title" hasCustomPrompt="1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2" name="Zawartość — symbol zastępczy 2"/>
          <p:cNvSpPr>
            <a:spLocks noGrp="1"/>
          </p:cNvSpPr>
          <p:nvPr>
            <p:ph sz="quarter" idx="13" hasCustomPrompt="1"/>
          </p:nvPr>
        </p:nvSpPr>
        <p:spPr>
          <a:xfrm>
            <a:off x="913774" y="2367092"/>
            <a:ext cx="5106026" cy="3424107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3" name="Zawartość — symbol zastępczy 3"/>
          <p:cNvSpPr>
            <a:spLocks noGrp="1"/>
          </p:cNvSpPr>
          <p:nvPr>
            <p:ph sz="quarter" idx="14" hasCustomPrompt="1"/>
          </p:nvPr>
        </p:nvSpPr>
        <p:spPr>
          <a:xfrm>
            <a:off x="6172200" y="2367092"/>
            <a:ext cx="5105400" cy="3424107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44C9F2-5133-436D-8534-E5DCD1ADAD80}" type="datetime1">
              <a:rPr lang="pl-PL" noProof="0" smtClean="0"/>
              <a:t>26.04.2023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551646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0" advTm="7000">
        <p159:morph option="byObject"/>
      </p:transition>
    </mc:Choice>
    <mc:Fallback xmlns="">
      <p:transition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ytuł 1"/>
          <p:cNvSpPr>
            <a:spLocks noGrp="1"/>
          </p:cNvSpPr>
          <p:nvPr>
            <p:ph type="title" hasCustomPrompt="1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1146328" y="2371018"/>
            <a:ext cx="487347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12" name="Zawartość — symbol zastępczy 3"/>
          <p:cNvSpPr>
            <a:spLocks noGrp="1"/>
          </p:cNvSpPr>
          <p:nvPr>
            <p:ph sz="quarter" idx="13" hasCustomPrompt="1"/>
          </p:nvPr>
        </p:nvSpPr>
        <p:spPr>
          <a:xfrm>
            <a:off x="913774" y="3051012"/>
            <a:ext cx="5106027" cy="2740187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423" y="2371018"/>
            <a:ext cx="488180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13" name="Zawartość — symbol zastępczy 5"/>
          <p:cNvSpPr>
            <a:spLocks noGrp="1"/>
          </p:cNvSpPr>
          <p:nvPr>
            <p:ph sz="quarter" idx="14" hasCustomPrompt="1"/>
          </p:nvPr>
        </p:nvSpPr>
        <p:spPr>
          <a:xfrm>
            <a:off x="6172200" y="3051012"/>
            <a:ext cx="5105401" cy="2740187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A5EE81-8015-410B-A28C-3B4661ABC15B}" type="datetime1">
              <a:rPr lang="pl-PL" noProof="0" smtClean="0"/>
              <a:t>26.04.2023</a:t>
            </a:fld>
            <a:endParaRPr lang="pl-PL" noProof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720249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0" advTm="7000">
        <p159:morph option="byObject"/>
      </p:transition>
    </mc:Choice>
    <mc:Fallback xmlns="">
      <p:transition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1CCA10-9101-4C30-AA75-3291EEB9BE21}" type="datetime1">
              <a:rPr lang="pl-PL" noProof="0" smtClean="0"/>
              <a:t>26.04.2023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13326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0" advTm="7000">
        <p159:morph option="byObject"/>
      </p:transition>
    </mc:Choice>
    <mc:Fallback xmlns="">
      <p:transition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774073-919B-4C47-8646-592E2008DC50}" type="datetime1">
              <a:rPr lang="pl-PL" noProof="0" smtClean="0"/>
              <a:t>26.04.2023</a:t>
            </a:fld>
            <a:endParaRPr lang="pl-PL" noProof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753794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0" advTm="7000">
        <p159:morph option="byObject"/>
      </p:transition>
    </mc:Choice>
    <mc:Fallback xmlns="">
      <p:transition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13775" y="609600"/>
            <a:ext cx="3935688" cy="2023252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0" name="Zawartość — symbol zastępczy 2"/>
          <p:cNvSpPr>
            <a:spLocks noGrp="1"/>
          </p:cNvSpPr>
          <p:nvPr>
            <p:ph sz="quarter" idx="13" hasCustomPrompt="1"/>
          </p:nvPr>
        </p:nvSpPr>
        <p:spPr>
          <a:xfrm>
            <a:off x="5078062" y="609600"/>
            <a:ext cx="6200163" cy="5181599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2632852"/>
            <a:ext cx="3935689" cy="3158348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739239-3935-425A-B81F-944F0E9B7FCA}" type="datetime1">
              <a:rPr lang="pl-PL" noProof="0" smtClean="0"/>
              <a:t>26.04.2023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885185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0" advTm="7000">
        <p159:morph option="byObject"/>
      </p:transition>
    </mc:Choice>
    <mc:Fallback xmlns="">
      <p:transition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13774" y="609600"/>
            <a:ext cx="5934969" cy="2023254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913794" y="2632852"/>
            <a:ext cx="5934949" cy="3158347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50ABBF-554A-4190-AC4E-4E135CA075AB}" type="datetime1">
              <a:rPr lang="pl-PL" noProof="0" smtClean="0"/>
              <a:t>26.04.2023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082491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0" advTm="7000">
        <p159:morph option="byObject"/>
      </p:transition>
    </mc:Choice>
    <mc:Fallback xmlns="">
      <p:transition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Edytuj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CADFE404-FBBB-4801-B4FF-623B61F25F9A}" type="datetime1">
              <a:rPr lang="pl-PL" noProof="0" smtClean="0"/>
              <a:t>26.04.2023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6D22F896-40B5-4ADD-8801-0D06FADFA09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705" r:id="rId1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0" advTm="7000">
        <p159:morph option="byObject"/>
      </p:transition>
    </mc:Choice>
    <mc:Fallback xmlns="">
      <p:transition advTm="7000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id/photo/1112715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5" Type="http://schemas.openxmlformats.org/officeDocument/2006/relationships/image" Target="../media/image8.jpe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pl/photo/1112229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Prostokąt 9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pic>
        <p:nvPicPr>
          <p:cNvPr id="12" name="Obraz 2">
            <a:extLst>
              <a:ext uri="{FF2B5EF4-FFF2-40B4-BE49-F238E27FC236}">
                <a16:creationId xmlns:a16="http://schemas.microsoft.com/office/drawing/2014/main" id="{C3C7ED6A-DE7F-4002-9699-B659DE551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pic>
        <p:nvPicPr>
          <p:cNvPr id="5" name="Obraz 4" descr="Płytka Petriego">
            <a:extLst>
              <a:ext uri="{FF2B5EF4-FFF2-40B4-BE49-F238E27FC236}">
                <a16:creationId xmlns:a16="http://schemas.microsoft.com/office/drawing/2014/main" id="{D16B27C4-A9C2-4AC4-9DD3-88F63F48E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274" y="10"/>
            <a:ext cx="4834726" cy="685799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075" y="1358901"/>
            <a:ext cx="5280026" cy="2730498"/>
          </a:xfrm>
        </p:spPr>
        <p:txBody>
          <a:bodyPr rtlCol="0">
            <a:normAutofit/>
          </a:bodyPr>
          <a:lstStyle/>
          <a:p>
            <a:pPr rtl="0"/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Praktyki</a:t>
            </a:r>
            <a:b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zawodowe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063915B-82A1-4F1C-B5C6-3E18DDD97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075" y="4165601"/>
            <a:ext cx="5280027" cy="887984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Przewodnik dla studenta</a:t>
            </a:r>
          </a:p>
          <a:p>
            <a:pPr rtl="0"/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Wydziału farmaceutycznego</a:t>
            </a:r>
          </a:p>
        </p:txBody>
      </p:sp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0" advTm="7000">
        <p159:morph option="byObject"/>
      </p:transition>
    </mc:Choice>
    <mc:Fallback xmlns="">
      <p:transition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759A15-E0F5-46F8-8288-D5919812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832" y="618517"/>
            <a:ext cx="8272272" cy="1131035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0B0F0"/>
                </a:solidFill>
              </a:rPr>
              <a:t>I krok – podanie do jednostki szkolącej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491EF0-5DCE-4654-910C-5F4EDAA7AE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69008"/>
            <a:ext cx="10363826" cy="4376928"/>
          </a:xfrm>
        </p:spPr>
        <p:txBody>
          <a:bodyPr>
            <a:normAutofit/>
          </a:bodyPr>
          <a:lstStyle/>
          <a:p>
            <a:r>
              <a:rPr lang="pl-PL" sz="2400" dirty="0"/>
              <a:t>W celu odbycia praktyki w wybranej jednostce szkolącej należy napisać podanie do kierownika danej placówki i otrzymać zgodę na jej realizację. </a:t>
            </a:r>
          </a:p>
          <a:p>
            <a:r>
              <a:rPr lang="pl-PL" sz="2400" dirty="0"/>
              <a:t>Podanie ze zgodą należy następnie przesłać/dostarczyć do opiekuna praktyk.</a:t>
            </a:r>
          </a:p>
          <a:p>
            <a:endParaRPr lang="pl-PL" sz="2400" dirty="0"/>
          </a:p>
          <a:p>
            <a:endParaRPr lang="pl-PL" sz="2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B0FC919-8D63-4A55-A99A-9EF380087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34128" y="4007890"/>
            <a:ext cx="3419855" cy="203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44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0" advTm="7000">
        <p159:morph option="byObject"/>
      </p:transition>
    </mc:Choice>
    <mc:Fallback xmlns="">
      <p:transition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 useBgFill="1">
        <p:nvSpPr>
          <p:cNvPr id="22" name="Prostokąt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016" y="1314449"/>
            <a:ext cx="6122017" cy="4073627"/>
          </a:xfrm>
          <a:noFill/>
        </p:spPr>
        <p:txBody>
          <a:bodyPr rtlCol="0">
            <a:normAutofit/>
          </a:bodyPr>
          <a:lstStyle/>
          <a:p>
            <a:r>
              <a:rPr lang="pl-PL" sz="2800" b="1" dirty="0">
                <a:solidFill>
                  <a:schemeClr val="accent3">
                    <a:lumMod val="75000"/>
                  </a:schemeClr>
                </a:solidFill>
              </a:rPr>
              <a:t>Zgoda, co dalej?</a:t>
            </a:r>
            <a:b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1600" dirty="0"/>
              <a:t>Gdy otrzymacie zgodę na odbycie praktyki w wybranej Jednostce szkolącej przesyłacie ją do swojego opiekuna praktyki wyznaczonego z ramienia Uczelni.</a:t>
            </a:r>
            <a:br>
              <a:rPr lang="pl-PL" sz="1600" dirty="0"/>
            </a:br>
            <a:br>
              <a:rPr lang="pl-PL" sz="1600" dirty="0"/>
            </a:br>
            <a:r>
              <a:rPr lang="pl-PL" sz="1600" dirty="0"/>
              <a:t>Opiekun zatwierdza praktykę (dokonuje weryfikacji miejsca, w której ma się odbyć).</a:t>
            </a:r>
            <a:br>
              <a:rPr lang="pl-PL" sz="1600" dirty="0"/>
            </a:br>
            <a:br>
              <a:rPr lang="pl-PL" sz="1600" dirty="0"/>
            </a:br>
            <a:r>
              <a:rPr lang="pl-PL" sz="1600" dirty="0"/>
              <a:t>Skan zgody trafia do Dziekanatu.</a:t>
            </a:r>
            <a:br>
              <a:rPr lang="pl-PL" sz="1600" dirty="0"/>
            </a:br>
            <a:br>
              <a:rPr lang="pl-PL" sz="1600" dirty="0"/>
            </a:br>
            <a:r>
              <a:rPr lang="pl-PL" sz="1600" dirty="0"/>
              <a:t>Dziekanat przygotowuje porozumienie, które wysyła w 2 egzemplarzach bezpośrednio do Jednostki szkolącej.</a:t>
            </a:r>
            <a:br>
              <a:rPr lang="pl-PL" dirty="0"/>
            </a:b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Zawartość — symbol zastępczy 5" descr="Wykres">
            <a:extLst>
              <a:ext uri="{FF2B5EF4-FFF2-40B4-BE49-F238E27FC236}">
                <a16:creationId xmlns:a16="http://schemas.microsoft.com/office/drawing/2014/main" id="{4F8339CB-596F-46C7-A612-EA1CB5750E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103927"/>
              </p:ext>
            </p:extLst>
          </p:nvPr>
        </p:nvGraphicFramePr>
        <p:xfrm>
          <a:off x="607967" y="1314449"/>
          <a:ext cx="3927457" cy="4342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2772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0" advTm="7000">
        <p159:morph option="byObject"/>
      </p:transition>
    </mc:Choice>
    <mc:Fallback xmlns="">
      <p:transition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6" name="Prostokąt 25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pic>
        <p:nvPicPr>
          <p:cNvPr id="28" name="Obraz 2">
            <a:extLst>
              <a:ext uri="{FF2B5EF4-FFF2-40B4-BE49-F238E27FC236}">
                <a16:creationId xmlns:a16="http://schemas.microsoft.com/office/drawing/2014/main" id="{F5B52056-26AD-4841-8A16-C1D9E3C09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awartość — symbol zastępczy 5" descr="Formuła">
            <a:extLst>
              <a:ext uri="{FF2B5EF4-FFF2-40B4-BE49-F238E27FC236}">
                <a16:creationId xmlns:a16="http://schemas.microsoft.com/office/drawing/2014/main" id="{29B78601-F415-4A48-AB86-2F6B81FA913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30" name="Prostokąt 29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pic>
        <p:nvPicPr>
          <p:cNvPr id="32" name="Obraz 31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58B2B72-EB44-4428-96AA-8636E4A4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373" y="259080"/>
            <a:ext cx="6672886" cy="115676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2000" b="1" dirty="0">
                <a:solidFill>
                  <a:srgbClr val="00B0F0"/>
                </a:solidFill>
              </a:rPr>
              <a:t>W trakcie gdy Dziekanat przygotowuje porozumienie, Ty musisz przygotować niezbędne dokumenty:</a:t>
            </a:r>
          </a:p>
        </p:txBody>
      </p:sp>
      <p:graphicFrame>
        <p:nvGraphicFramePr>
          <p:cNvPr id="12" name="Zawartość — symbol zastępczy 8" descr="SmartArt">
            <a:extLst>
              <a:ext uri="{FF2B5EF4-FFF2-40B4-BE49-F238E27FC236}">
                <a16:creationId xmlns:a16="http://schemas.microsoft.com/office/drawing/2014/main" id="{392A9BA3-CD8D-4E63-8279-5904B3797DA7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239354449"/>
              </p:ext>
            </p:extLst>
          </p:nvPr>
        </p:nvGraphicFramePr>
        <p:xfrm>
          <a:off x="4465047" y="1615440"/>
          <a:ext cx="6812553" cy="4293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69036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0" advTm="7000">
        <p159:morph option="byObject"/>
      </p:transition>
    </mc:Choice>
    <mc:Fallback xmlns="">
      <p:transition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Obraz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Obraz 47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0" name="Prostokąt 49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pic>
        <p:nvPicPr>
          <p:cNvPr id="52" name="Obraz 2">
            <a:extLst>
              <a:ext uri="{FF2B5EF4-FFF2-40B4-BE49-F238E27FC236}">
                <a16:creationId xmlns:a16="http://schemas.microsoft.com/office/drawing/2014/main" id="{240987D2-7FAC-4B65-A97B-0EAADE73B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— symbol zastępczy 5" descr="Laboratorium naukowe">
            <a:extLst>
              <a:ext uri="{FF2B5EF4-FFF2-40B4-BE49-F238E27FC236}">
                <a16:creationId xmlns:a16="http://schemas.microsoft.com/office/drawing/2014/main" id="{2543122C-30CE-4CD2-B15E-CA20AE39CC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64" r="2" b="2"/>
          <a:stretch/>
        </p:blipFill>
        <p:spPr>
          <a:xfrm>
            <a:off x="8860" y="10"/>
            <a:ext cx="6924201" cy="6857990"/>
          </a:xfrm>
          <a:prstGeom prst="rect">
            <a:avLst/>
          </a:prstGeom>
        </p:spPr>
      </p:pic>
      <p:sp>
        <p:nvSpPr>
          <p:cNvPr id="54" name="Prostokąt 53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pic>
        <p:nvPicPr>
          <p:cNvPr id="56" name="Obraz 55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2B77B0A-41A1-428C-897D-2AEE4B4A5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707137"/>
            <a:ext cx="3707844" cy="2645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z="2000" b="1" dirty="0">
                <a:solidFill>
                  <a:srgbClr val="0070C0"/>
                </a:solidFill>
              </a:rPr>
              <a:t>W czasie gdy Ty przygotowujesz dokumenty niezbędne</a:t>
            </a:r>
            <a:br>
              <a:rPr lang="pl-PL" sz="2000" b="1" dirty="0">
                <a:solidFill>
                  <a:srgbClr val="0070C0"/>
                </a:solidFill>
              </a:rPr>
            </a:br>
            <a:r>
              <a:rPr lang="pl-PL" sz="2000" b="1" dirty="0">
                <a:solidFill>
                  <a:srgbClr val="0070C0"/>
                </a:solidFill>
              </a:rPr>
              <a:t>do odbycia praktyki, z Dziekanatu wyruszyło już</a:t>
            </a:r>
            <a:br>
              <a:rPr lang="pl-PL" sz="2000" b="1" dirty="0">
                <a:solidFill>
                  <a:srgbClr val="0070C0"/>
                </a:solidFill>
              </a:rPr>
            </a:br>
            <a:r>
              <a:rPr lang="pl-PL" sz="2000" b="1" dirty="0">
                <a:solidFill>
                  <a:srgbClr val="0070C0"/>
                </a:solidFill>
              </a:rPr>
              <a:t>porozumienie do wskazanego przez Ciebie celu.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038BA689-20E2-4C6E-9788-5A871F3D1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6707" y="3724657"/>
            <a:ext cx="3859973" cy="19827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1400" dirty="0"/>
              <a:t>Teraz pozostaje już tylko czekać na termin rozpoczęcia praktyk </a:t>
            </a:r>
            <a:r>
              <a:rPr lang="pl-PL" sz="1400" b="1" dirty="0"/>
              <a:t>(sprawdź czy Jednostka szkoląca nie wymaga </a:t>
            </a:r>
            <a:r>
              <a:rPr lang="pl-PL" sz="1400" b="1" dirty="0" err="1"/>
              <a:t>wczeŚniejszego</a:t>
            </a:r>
            <a:r>
              <a:rPr lang="pl-PL" sz="1400" b="1" dirty="0"/>
              <a:t> stawienia się w celu odbycia szkolenia BHP).</a:t>
            </a:r>
            <a:endParaRPr lang="pl-PL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610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0" advTm="7000">
        <p159:morph option="byObject"/>
      </p:transition>
    </mc:Choice>
    <mc:Fallback xmlns="">
      <p:transition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0DF453-A8D3-4001-BD31-06492DB1B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373381"/>
            <a:ext cx="9765910" cy="2766059"/>
          </a:xfrm>
        </p:spPr>
        <p:txBody>
          <a:bodyPr>
            <a:normAutofit fontScale="90000"/>
          </a:bodyPr>
          <a:lstStyle/>
          <a:p>
            <a:r>
              <a:rPr lang="pl-PL" sz="2800" b="1" dirty="0"/>
              <a:t>Ostatni dzień w Jednostce szkolącej to jeszcze nie koniec. </a:t>
            </a:r>
            <a:br>
              <a:rPr lang="pl-PL" sz="2800" b="1" dirty="0"/>
            </a:br>
            <a:br>
              <a:rPr lang="pl-PL" sz="2800" b="1" dirty="0"/>
            </a:br>
            <a:r>
              <a:rPr lang="pl-PL" sz="2800" b="1" dirty="0"/>
              <a:t>Teraz należy dostarczyć uzupełniony Dziennik praktyk do opiekuna z ramienia Uczelni oraz wypełnić ankietę na stronie www naszego wydziału (to dla nas bardzo ważne , aby usprawnić organizację kolejnej praktyki).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7AD254C-AE4A-4732-8531-137DBDA3C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9973682" cy="2603135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rgbClr val="0070C0"/>
                </a:solidFill>
              </a:rPr>
              <a:t>Powodzenia!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223D06F-4666-43DE-A176-DE1D9A9B7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95487" y="4658397"/>
            <a:ext cx="2810256" cy="136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46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0" advTm="7000">
        <p159:morph option="byObject"/>
      </p:transition>
    </mc:Choice>
    <mc:Fallback xmlns="">
      <p:transition advTm="7000">
        <p:fade/>
      </p:transition>
    </mc:Fallback>
  </mc:AlternateContent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158AC7-AA74-4FE4-9207-24EA2187AA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B31D25-712D-46FD-A9DF-85443E555627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97E0B37-40BF-4857-B2E5-B52E6B39D4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Projekt Laboratorium</Template>
  <TotalTime>0</TotalTime>
  <Words>278</Words>
  <Application>Microsoft Office PowerPoint</Application>
  <PresentationFormat>Panoramiczny</PresentationFormat>
  <Paragraphs>20</Paragraphs>
  <Slides>6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Tw Cen MT</vt:lpstr>
      <vt:lpstr>Kropla</vt:lpstr>
      <vt:lpstr>Praktyki zawodowe</vt:lpstr>
      <vt:lpstr>I krok – podanie do jednostki szkolącej</vt:lpstr>
      <vt:lpstr>Zgoda, co dalej?  Gdy otrzymacie zgodę na odbycie praktyki w wybranej Jednostce szkolącej przesyłacie ją do swojego opiekuna praktyki wyznaczonego z ramienia Uczelni.  Opiekun zatwierdza praktykę (dokonuje weryfikacji miejsca, w której ma się odbyć).  Skan zgody trafia do Dziekanatu.  Dziekanat przygotowuje porozumienie, które wysyła w 2 egzemplarzach bezpośrednio do Jednostki szkolącej. </vt:lpstr>
      <vt:lpstr>W trakcie gdy Dziekanat przygotowuje porozumienie, Ty musisz przygotować niezbędne dokumenty:</vt:lpstr>
      <vt:lpstr>W czasie gdy Ty przygotowujesz dokumenty niezbędne do odbycia praktyki, z Dziekanatu wyruszyło już porozumienie do wskazanego przez Ciebie celu.</vt:lpstr>
      <vt:lpstr>Ostatni dzień w Jednostce szkolącej to jeszcze nie koniec.   Teraz należy dostarczyć uzupełniony Dziennik praktyk do opiekuna z ramienia Uczelni oraz wypełnić ankietę na stronie www naszego wydziału (to dla nas bardzo ważne , aby usprawnić organizację kolejnej praktyki).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2023-04-26T11:41:32Z</dcterms:created>
  <dcterms:modified xsi:type="dcterms:W3CDTF">2023-04-26T12:47:57Z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